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  <p:sldMasterId id="2147483714" r:id="rId5"/>
  </p:sldMasterIdLst>
  <p:notesMasterIdLst>
    <p:notesMasterId r:id="rId25"/>
  </p:notesMasterIdLst>
  <p:handoutMasterIdLst>
    <p:handoutMasterId r:id="rId26"/>
  </p:handoutMasterIdLst>
  <p:sldIdLst>
    <p:sldId id="256" r:id="rId6"/>
    <p:sldId id="855" r:id="rId7"/>
    <p:sldId id="879" r:id="rId8"/>
    <p:sldId id="881" r:id="rId9"/>
    <p:sldId id="880" r:id="rId10"/>
    <p:sldId id="856" r:id="rId11"/>
    <p:sldId id="857" r:id="rId12"/>
    <p:sldId id="858" r:id="rId13"/>
    <p:sldId id="859" r:id="rId14"/>
    <p:sldId id="872" r:id="rId15"/>
    <p:sldId id="860" r:id="rId16"/>
    <p:sldId id="882" r:id="rId17"/>
    <p:sldId id="862" r:id="rId18"/>
    <p:sldId id="863" r:id="rId19"/>
    <p:sldId id="864" r:id="rId20"/>
    <p:sldId id="883" r:id="rId21"/>
    <p:sldId id="865" r:id="rId22"/>
    <p:sldId id="866" r:id="rId23"/>
    <p:sldId id="60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19B20F-8921-4AA8-86BB-4DFA64E70FB6}">
          <p14:sldIdLst>
            <p14:sldId id="256"/>
            <p14:sldId id="855"/>
            <p14:sldId id="879"/>
            <p14:sldId id="881"/>
            <p14:sldId id="880"/>
            <p14:sldId id="856"/>
            <p14:sldId id="857"/>
            <p14:sldId id="858"/>
            <p14:sldId id="859"/>
            <p14:sldId id="872"/>
            <p14:sldId id="860"/>
            <p14:sldId id="882"/>
            <p14:sldId id="862"/>
            <p14:sldId id="863"/>
            <p14:sldId id="864"/>
            <p14:sldId id="883"/>
            <p14:sldId id="865"/>
            <p14:sldId id="866"/>
            <p14:sldId id="6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Green" initials="PG" lastIdx="8" clrIdx="0">
    <p:extLst>
      <p:ext uri="{19B8F6BF-5375-455C-9EA6-DF929625EA0E}">
        <p15:presenceInfo xmlns:p15="http://schemas.microsoft.com/office/powerpoint/2012/main" userId="84a8dbd73bad17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9"/>
    <a:srgbClr val="003300"/>
    <a:srgbClr val="A07111"/>
    <a:srgbClr val="B18A38"/>
    <a:srgbClr val="1F2B7D"/>
    <a:srgbClr val="002060"/>
    <a:srgbClr val="19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250" autoAdjust="0"/>
  </p:normalViewPr>
  <p:slideViewPr>
    <p:cSldViewPr snapToGrid="0">
      <p:cViewPr varScale="1">
        <p:scale>
          <a:sx n="72" d="100"/>
          <a:sy n="72" d="100"/>
        </p:scale>
        <p:origin x="38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FB33F-63CF-4B72-90C0-4D55C6729EDA}" type="datetimeFigureOut">
              <a:rPr lang="en-GB" smtClean="0"/>
              <a:t>06/07/2021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DFF81-C815-4067-A30E-55F30CAE72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644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EB5CD-065B-4433-9B81-D7D3B9DAA944}" type="datetimeFigureOut">
              <a:rPr lang="en-GB" smtClean="0"/>
              <a:t>06/07/2021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14DAE-89E5-438C-B298-CCD8B2A436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0DFA0-81CF-B642-B0A1-F7681E2A22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40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BC-3678-4E71-BE7E-CBB904C57919}" type="datetime1">
              <a:rPr lang="en-GB" smtClean="0"/>
              <a:t>06/07/2021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48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1D51-4869-4F02-8CA2-B2CB1852F280}" type="datetime1">
              <a:rPr lang="en-GB" smtClean="0"/>
              <a:t>06/07/2021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3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EED-2596-4817-B3A5-7D72FF7F4AC7}" type="datetime1">
              <a:rPr lang="en-GB" smtClean="0"/>
              <a:t>06/07/2021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560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F108-92BF-493E-B9A9-7CA49BE5AB42}" type="datetime1">
              <a:rPr lang="en-GB" smtClean="0"/>
              <a:t>06/07/2021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050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2ABD6-FD9B-4B70-8AF2-7A3BD55FAE6A}" type="datetime1">
              <a:rPr lang="en-GB" smtClean="0"/>
              <a:t>06/07/2021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78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9F06-4582-48D5-96DC-EB766029E31C}" type="datetime1">
              <a:rPr lang="en-GB" smtClean="0"/>
              <a:t>06/07/2021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313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80BDD-B4C4-4F20-B3F3-2C26F980FA2E}" type="datetime1">
              <a:rPr lang="en-GB" smtClean="0"/>
              <a:t>06/07/2021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873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8BBC-C30A-49B5-AF75-32E5347ADEC8}" type="datetime1">
              <a:rPr lang="en-GB" smtClean="0"/>
              <a:t>06/07/2021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009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2AE06-27F7-44D2-A0FC-5AB7908FB410}" type="datetime1">
              <a:rPr lang="en-GB" smtClean="0"/>
              <a:t>06/07/2021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036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A162-9D88-4613-8724-8CE1C00005DC}" type="datetime1">
              <a:rPr lang="en-GB" smtClean="0"/>
              <a:t>06/07/2021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420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B9DA-8EAA-42B4-A8AE-F24BED350CAD}" type="datetime1">
              <a:rPr lang="en-GB" smtClean="0"/>
              <a:t>06/07/2021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66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36C-EB7E-42E0-BBBA-5032E7750C2E}" type="datetime1">
              <a:rPr lang="en-GB" smtClean="0"/>
              <a:t>06/07/2021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570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EF2E-7B4E-476D-995B-2B05CC625CAE}" type="datetime1">
              <a:rPr lang="en-GB" smtClean="0"/>
              <a:t>06/07/2021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087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F45AF-315C-4B30-9234-937045A2E0E1}" type="datetime1">
              <a:rPr lang="en-GB" smtClean="0"/>
              <a:t>06/07/2021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998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4762-B141-44A5-9FD5-7F40F96ECDCC}" type="datetime1">
              <a:rPr lang="en-GB" smtClean="0"/>
              <a:t>06/07/2021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17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AA22-9BF3-43D9-AEFF-2005AA2A7E40}" type="datetime1">
              <a:rPr lang="en-GB" smtClean="0"/>
              <a:t>06/07/2021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34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3597-CDB1-4B3A-A5C9-D80A7D132F89}" type="datetime1">
              <a:rPr lang="en-GB" smtClean="0"/>
              <a:t>06/07/2021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0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985D-36A0-4389-B5C9-24A0BB59A2C0}" type="datetime1">
              <a:rPr lang="en-GB" smtClean="0"/>
              <a:t>06/07/2021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74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389-030C-4EF5-85F8-68B3C1072924}" type="datetime1">
              <a:rPr lang="en-GB" smtClean="0"/>
              <a:t>06/07/2021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02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C8F-00EB-4A12-B3B1-B06A74E85F25}" type="datetime1">
              <a:rPr lang="en-GB" smtClean="0"/>
              <a:t>06/07/2021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6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9A6F-73EC-4887-8EA8-E6788CAB1DF4}" type="datetime1">
              <a:rPr lang="en-GB" smtClean="0"/>
              <a:t>06/07/2021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40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E600-F7BB-467C-A83B-C76B86988EFA}" type="datetime1">
              <a:rPr lang="en-GB" smtClean="0"/>
              <a:t>06/07/2021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9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243A-EDD3-4561-B5FA-AA3A5A944F36}" type="datetime1">
              <a:rPr lang="en-GB" smtClean="0"/>
              <a:t>06/07/2021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7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FE736-A140-4E41-A45D-A60AF21E3984}" type="datetime1">
              <a:rPr lang="en-GB" smtClean="0"/>
              <a:t>06/07/2021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92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6568" y="534970"/>
            <a:ext cx="6333584" cy="2894030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NSG Pilkington – University of Liverpool Machine Learning Project: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07/07/2021</a:t>
            </a:r>
            <a:endParaRPr lang="en-GB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8260" y="3974265"/>
            <a:ext cx="3051142" cy="23316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Peter Green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Diego Echeverria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Sarini Jayasinghe</a:t>
            </a:r>
          </a:p>
          <a:p>
            <a:pPr algn="just"/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Institute,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877" y="1056950"/>
            <a:ext cx="89267" cy="1601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2" y="4737970"/>
            <a:ext cx="4503161" cy="18383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522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23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10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3E686-F568-4E7A-9BC9-36143A2F5A31}"/>
              </a:ext>
            </a:extLst>
          </p:cNvPr>
          <p:cNvSpPr txBox="1"/>
          <p:nvPr/>
        </p:nvSpPr>
        <p:spPr>
          <a:xfrm>
            <a:off x="2532355" y="1980550"/>
            <a:ext cx="771247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/>
              <a:t>Total number of points =  11663</a:t>
            </a:r>
          </a:p>
          <a:p>
            <a:endParaRPr lang="en-GB" sz="2200" dirty="0"/>
          </a:p>
          <a:p>
            <a:r>
              <a:rPr lang="en-GB" sz="2200" dirty="0"/>
              <a:t>Number of high values processed =  217  Percentage =  1.86 %</a:t>
            </a:r>
          </a:p>
          <a:p>
            <a:r>
              <a:rPr lang="en-GB" sz="2200" dirty="0"/>
              <a:t>Number of low values processed  =  87    Percentage =  0.74 %</a:t>
            </a:r>
          </a:p>
          <a:p>
            <a:r>
              <a:rPr lang="en-GB" sz="2200" dirty="0"/>
              <a:t>Number of processed elements    =  304  Percentage =  2.60 %</a:t>
            </a:r>
          </a:p>
        </p:txBody>
      </p:sp>
    </p:spTree>
    <p:extLst>
      <p:ext uri="{BB962C8B-B14F-4D97-AF65-F5344CB8AC3E}">
        <p14:creationId xmlns:p14="http://schemas.microsoft.com/office/powerpoint/2010/main" val="153911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11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40" y="971550"/>
            <a:ext cx="5534025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7181088" y="2094582"/>
            <a:ext cx="414528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Excel file `Total furnace faults (ISRA)’ uploaded to </a:t>
            </a:r>
            <a:r>
              <a:rPr lang="en-US" sz="1600" dirty="0" err="1"/>
              <a:t>sharepoint</a:t>
            </a:r>
            <a:r>
              <a:rPr lang="en-US" sz="1600" dirty="0"/>
              <a:t>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1386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4BE8B7-449A-4B34-9C42-8939C3C9E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7" t="44143" r="19539" b="7314"/>
          <a:stretch/>
        </p:blipFill>
        <p:spPr>
          <a:xfrm>
            <a:off x="980955" y="1330133"/>
            <a:ext cx="9587937" cy="391657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ISRA-5D: Predictions with Uncertain Inputs</a:t>
            </a:r>
            <a:endParaRPr lang="en-GB" sz="3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51A98-C0AD-4D64-A3EC-4A2C1D14E186}"/>
              </a:ext>
            </a:extLst>
          </p:cNvPr>
          <p:cNvSpPr txBox="1"/>
          <p:nvPr/>
        </p:nvSpPr>
        <p:spPr>
          <a:xfrm>
            <a:off x="6466840" y="3751846"/>
            <a:ext cx="5501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Using the threshold value:</a:t>
            </a:r>
            <a:br>
              <a:rPr lang="en-GB" dirty="0"/>
            </a:br>
            <a:r>
              <a:rPr lang="en-GB" dirty="0"/>
              <a:t>Hyperparameters &lt; 10 (</a:t>
            </a:r>
            <a:r>
              <a:rPr lang="en-US" dirty="0"/>
              <a:t>While smaller the hyperparameter, the more relevant the input is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The GP has identified 8 relevant inputs</a:t>
            </a:r>
          </a:p>
        </p:txBody>
      </p:sp>
    </p:spTree>
    <p:extLst>
      <p:ext uri="{BB962C8B-B14F-4D97-AF65-F5344CB8AC3E}">
        <p14:creationId xmlns:p14="http://schemas.microsoft.com/office/powerpoint/2010/main" val="3085527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4BE8B7-449A-4B34-9C42-8939C3C9E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7" t="44143" r="19539" b="7314"/>
          <a:stretch/>
        </p:blipFill>
        <p:spPr>
          <a:xfrm>
            <a:off x="980955" y="1330133"/>
            <a:ext cx="9587937" cy="391657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ISRA-5D: Predictions with Uncertain Inputs</a:t>
            </a:r>
            <a:endParaRPr lang="en-GB" sz="3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7C149A-6E1E-4067-9150-211D1FFF6B48}"/>
              </a:ext>
            </a:extLst>
          </p:cNvPr>
          <p:cNvSpPr/>
          <p:nvPr/>
        </p:nvSpPr>
        <p:spPr>
          <a:xfrm>
            <a:off x="4097784" y="1330133"/>
            <a:ext cx="2265680" cy="360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51A98-C0AD-4D64-A3EC-4A2C1D14E186}"/>
              </a:ext>
            </a:extLst>
          </p:cNvPr>
          <p:cNvSpPr txBox="1"/>
          <p:nvPr/>
        </p:nvSpPr>
        <p:spPr>
          <a:xfrm>
            <a:off x="6466840" y="3751846"/>
            <a:ext cx="5501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9400 Port 2 Gas Flow (SP) identified as relevant</a:t>
            </a:r>
            <a:br>
              <a:rPr lang="en-GB" dirty="0"/>
            </a:br>
            <a:br>
              <a:rPr lang="en-GB" dirty="0"/>
            </a:br>
            <a:r>
              <a:rPr lang="en-GB" dirty="0"/>
              <a:t>Front Wall Temperature Average</a:t>
            </a:r>
          </a:p>
          <a:p>
            <a:endParaRPr lang="en-GB" dirty="0"/>
          </a:p>
          <a:p>
            <a:r>
              <a:rPr lang="en-GB" dirty="0"/>
              <a:t>Identified as relevant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626499-C338-4EAD-876F-36717A879F7D}"/>
              </a:ext>
            </a:extLst>
          </p:cNvPr>
          <p:cNvSpPr/>
          <p:nvPr/>
        </p:nvSpPr>
        <p:spPr>
          <a:xfrm>
            <a:off x="4250184" y="2237135"/>
            <a:ext cx="3903216" cy="360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541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38A6B1-EE4E-4C73-823D-5FE1423D5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15" t="10117" r="18201" b="17367"/>
          <a:stretch/>
        </p:blipFill>
        <p:spPr>
          <a:xfrm>
            <a:off x="6276513" y="942422"/>
            <a:ext cx="5906611" cy="497315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14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Inputs</a:t>
            </a:r>
            <a:endParaRPr lang="en-GB" sz="3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AC4F37-345C-4FD2-9DF6-F1686D20A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24" t="10117" r="17718" b="17367"/>
          <a:stretch/>
        </p:blipFill>
        <p:spPr>
          <a:xfrm>
            <a:off x="8876" y="942422"/>
            <a:ext cx="6267637" cy="497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51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15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Inputs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C8E3D-FD5A-4573-B1FD-F2A5700B7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25" t="10118" r="18175" b="17466"/>
          <a:stretch/>
        </p:blipFill>
        <p:spPr>
          <a:xfrm>
            <a:off x="0" y="945845"/>
            <a:ext cx="6236208" cy="4966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60C991-9EEB-4122-9901-6A8BBF11D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75" t="11200" r="18025" b="17734"/>
          <a:stretch/>
        </p:blipFill>
        <p:spPr>
          <a:xfrm>
            <a:off x="5955792" y="992124"/>
            <a:ext cx="6236208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28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Inputs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2DBA5-BC0C-479A-8232-DD9E3951F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61" t="10117" r="17937" b="17541"/>
          <a:stretch/>
        </p:blipFill>
        <p:spPr>
          <a:xfrm>
            <a:off x="1" y="948375"/>
            <a:ext cx="6285390" cy="4961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C1982-B2FA-4F66-AA6C-688120F5B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16" t="10117" r="18010" b="17541"/>
          <a:stretch/>
        </p:blipFill>
        <p:spPr>
          <a:xfrm>
            <a:off x="6096000" y="948375"/>
            <a:ext cx="6096000" cy="496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96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17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Inputs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83C9C-DC10-444F-98B7-8EE2388C9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24" t="10117" r="18009" b="17541"/>
          <a:stretch/>
        </p:blipFill>
        <p:spPr>
          <a:xfrm>
            <a:off x="0" y="948375"/>
            <a:ext cx="6226206" cy="4961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AAD927-52A6-452D-9E2D-9C3C546E9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42" t="10117" r="17791" b="17541"/>
          <a:stretch/>
        </p:blipFill>
        <p:spPr>
          <a:xfrm>
            <a:off x="5965794" y="948374"/>
            <a:ext cx="6226206" cy="496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47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18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937E6-6FDF-4C51-95DF-CC3F2967A04E}"/>
              </a:ext>
            </a:extLst>
          </p:cNvPr>
          <p:cNvSpPr txBox="1"/>
          <p:nvPr/>
        </p:nvSpPr>
        <p:spPr>
          <a:xfrm>
            <a:off x="543560" y="1087120"/>
            <a:ext cx="109067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on the test data using the ISRA-5D fault density.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an ultimate list of relevant inputs: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might have memory issues if a larger set of training points is used.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the current number of training points and many simulations.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the models using only the relevant inputs and see if we experience any improvements on the test data.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Long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Furnace AI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Upskilling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7900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19248" y="2816932"/>
            <a:ext cx="8712968" cy="1224136"/>
          </a:xfrm>
        </p:spPr>
        <p:txBody>
          <a:bodyPr>
            <a:noAutofit/>
          </a:bodyPr>
          <a:lstStyle/>
          <a:p>
            <a:pPr algn="ctr"/>
            <a:r>
              <a:rPr lang="en-GB" sz="3000" b="1" dirty="0">
                <a:solidFill>
                  <a:schemeClr val="bg1"/>
                </a:solidFill>
              </a:rPr>
              <a:t>Thank you for your attention.</a:t>
            </a:r>
            <a:br>
              <a:rPr lang="en-GB" sz="3000" b="1" dirty="0">
                <a:solidFill>
                  <a:schemeClr val="bg1"/>
                </a:solidFill>
              </a:rPr>
            </a:br>
            <a:br>
              <a:rPr lang="en-GB" sz="3000" b="1" dirty="0">
                <a:solidFill>
                  <a:srgbClr val="B18A38"/>
                </a:solidFill>
              </a:rPr>
            </a:br>
            <a:r>
              <a:rPr lang="en-GB" sz="3000" b="1" dirty="0">
                <a:solidFill>
                  <a:srgbClr val="B18A38"/>
                </a:solidFill>
                <a:latin typeface="Arial" pitchFamily="34" charset="0"/>
                <a:cs typeface="Arial" pitchFamily="34" charset="0"/>
              </a:rPr>
              <a:t>ANY QUESTIONS?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08227-E5E7-4186-BD4F-34C176D7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A82F2-471F-417C-A344-04021FFD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44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88498-E660-48D9-9132-C0D83FBB82B3}"/>
              </a:ext>
            </a:extLst>
          </p:cNvPr>
          <p:cNvSpPr txBox="1"/>
          <p:nvPr/>
        </p:nvSpPr>
        <p:spPr>
          <a:xfrm>
            <a:off x="516890" y="1287780"/>
            <a:ext cx="104597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Predictions with uncertain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Updates on the ISRA-5D 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Regression using the ISRA-5D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Upskilling: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 we learn ‘online’?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actually is a Neural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a Gaussian Process?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does PCA work?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Shannon Entropy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806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Inputs</a:t>
            </a:r>
            <a:endParaRPr lang="en-GB" sz="3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C3F145-BD72-4D93-9462-2CB38F579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4" t="6075" r="13358" b="5999"/>
          <a:stretch/>
        </p:blipFill>
        <p:spPr>
          <a:xfrm>
            <a:off x="355600" y="970280"/>
            <a:ext cx="6291740" cy="47904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155DCA-EAF1-4227-8B5A-779EB39A8FC1}"/>
              </a:ext>
            </a:extLst>
          </p:cNvPr>
          <p:cNvSpPr txBox="1"/>
          <p:nvPr/>
        </p:nvSpPr>
        <p:spPr>
          <a:xfrm>
            <a:off x="6842760" y="1127760"/>
            <a:ext cx="48412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PCA plot now plots the projected inputs, rather than the true model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9400 Port 2 Gas Flow (SP) is now included as a ‘known input’, though the GP hasn’t yet identified it as an important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 lag for the average front wall temperature now set equal to 24 hours.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Interestingly, it still consistently appears as an important model input for the GP.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These results are in ‘2021-07-01_results.mp4’ on the </a:t>
            </a:r>
            <a:r>
              <a:rPr lang="en-GB" dirty="0" err="1"/>
              <a:t>sharepoint</a:t>
            </a:r>
            <a:r>
              <a:rPr lang="en-GB" dirty="0"/>
              <a:t>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43EE360-CF56-46E2-9D9E-8CDE71DFCB18}"/>
              </a:ext>
            </a:extLst>
          </p:cNvPr>
          <p:cNvSpPr/>
          <p:nvPr/>
        </p:nvSpPr>
        <p:spPr>
          <a:xfrm>
            <a:off x="4378960" y="1640840"/>
            <a:ext cx="665480" cy="614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C70939-8D69-47CA-9454-A3FEC3CB6B80}"/>
              </a:ext>
            </a:extLst>
          </p:cNvPr>
          <p:cNvCxnSpPr/>
          <p:nvPr/>
        </p:nvCxnSpPr>
        <p:spPr>
          <a:xfrm flipH="1">
            <a:off x="5044440" y="1503680"/>
            <a:ext cx="1930400" cy="3962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E740BD0-23C9-425F-AEDF-E17B074FF181}"/>
              </a:ext>
            </a:extLst>
          </p:cNvPr>
          <p:cNvSpPr/>
          <p:nvPr/>
        </p:nvSpPr>
        <p:spPr>
          <a:xfrm>
            <a:off x="1295400" y="4643120"/>
            <a:ext cx="482600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587EAF-26E9-4476-8441-F209759815DC}"/>
              </a:ext>
            </a:extLst>
          </p:cNvPr>
          <p:cNvCxnSpPr/>
          <p:nvPr/>
        </p:nvCxnSpPr>
        <p:spPr>
          <a:xfrm flipH="1">
            <a:off x="1818640" y="3429000"/>
            <a:ext cx="5115560" cy="1351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007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Inputs</a:t>
            </a:r>
            <a:endParaRPr lang="en-GB" sz="3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C3F145-BD72-4D93-9462-2CB38F579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4" t="6075" r="13358" b="5999"/>
          <a:stretch/>
        </p:blipFill>
        <p:spPr>
          <a:xfrm>
            <a:off x="355600" y="970280"/>
            <a:ext cx="6291740" cy="47904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155DCA-EAF1-4227-8B5A-779EB39A8FC1}"/>
              </a:ext>
            </a:extLst>
          </p:cNvPr>
          <p:cNvSpPr txBox="1"/>
          <p:nvPr/>
        </p:nvSpPr>
        <p:spPr>
          <a:xfrm>
            <a:off x="6842760" y="1127760"/>
            <a:ext cx="4841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now, this plot still shows the projected and the true model inputs – we might need this information for the deep dive review?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could experiment with plotting the true model inputs with a semi-transparent line (or just removing them completely) if that helps.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A97AFF-2B6E-4684-8634-7F191B54F5E8}"/>
              </a:ext>
            </a:extLst>
          </p:cNvPr>
          <p:cNvSpPr/>
          <p:nvPr/>
        </p:nvSpPr>
        <p:spPr>
          <a:xfrm>
            <a:off x="279400" y="3042920"/>
            <a:ext cx="5770880" cy="2830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588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5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Inputs</a:t>
            </a:r>
            <a:endParaRPr lang="en-GB" sz="3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8150C0-E8CB-4117-B858-CCC2DE7C7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03" r="9951"/>
          <a:stretch/>
        </p:blipFill>
        <p:spPr>
          <a:xfrm>
            <a:off x="340360" y="904240"/>
            <a:ext cx="6452947" cy="535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571F9C-76A0-49BF-99F7-FEE826D010F9}"/>
              </a:ext>
            </a:extLst>
          </p:cNvPr>
          <p:cNvSpPr txBox="1"/>
          <p:nvPr/>
        </p:nvSpPr>
        <p:spPr>
          <a:xfrm>
            <a:off x="6842760" y="1127760"/>
            <a:ext cx="4841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GP performance on the test data (i.e. May 2021) is generally good, but does depend on the training data that we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 we suspected, the list of important inputs also depends, to some extent, on the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 think this simply illustrates the need for a single ‘large’ training run that we can conduct towards the end of this phase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These results are in ‘2021-07-01_test_results.mp4’ on the </a:t>
            </a:r>
            <a:r>
              <a:rPr lang="en-GB" dirty="0" err="1"/>
              <a:t>sharepoint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1927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10048906" y="1826358"/>
            <a:ext cx="18139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Identified points to ignore do not match with coating periods identified </a:t>
            </a:r>
            <a:r>
              <a:rPr lang="en-US" sz="1600" dirty="0"/>
              <a:t>using campaign data description ID</a:t>
            </a:r>
            <a:endParaRPr lang="en-GB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4" t="10349" r="8810" b="12419"/>
          <a:stretch/>
        </p:blipFill>
        <p:spPr bwMode="auto">
          <a:xfrm>
            <a:off x="902208" y="1101320"/>
            <a:ext cx="9146698" cy="458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45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7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" t="10889" r="8221" b="9899"/>
          <a:stretch/>
        </p:blipFill>
        <p:spPr bwMode="auto">
          <a:xfrm>
            <a:off x="938784" y="1048512"/>
            <a:ext cx="9326880" cy="470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008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8</a:t>
            </a:fld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58C6AF-A080-4D9F-9C6E-90FAD02A5DFE}"/>
              </a:ext>
            </a:extLst>
          </p:cNvPr>
          <p:cNvSpPr txBox="1"/>
          <p:nvPr/>
        </p:nvSpPr>
        <p:spPr>
          <a:xfrm>
            <a:off x="2479567" y="1450143"/>
            <a:ext cx="2365380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Process fault density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8461E5-33D1-4620-AD64-3910131E97FC}"/>
              </a:ext>
            </a:extLst>
          </p:cNvPr>
          <p:cNvSpPr txBox="1"/>
          <p:nvPr/>
        </p:nvSpPr>
        <p:spPr>
          <a:xfrm>
            <a:off x="2603077" y="1877307"/>
            <a:ext cx="56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1</a:t>
            </a:r>
          </a:p>
        </p:txBody>
      </p:sp>
      <p:sp>
        <p:nvSpPr>
          <p:cNvPr id="40" name="Arrow: Bent-Up 39">
            <a:extLst>
              <a:ext uri="{FF2B5EF4-FFF2-40B4-BE49-F238E27FC236}">
                <a16:creationId xmlns:a16="http://schemas.microsoft.com/office/drawing/2014/main" id="{F385275E-F66C-48C0-BAF7-F91AFE78B911}"/>
              </a:ext>
            </a:extLst>
          </p:cNvPr>
          <p:cNvSpPr/>
          <p:nvPr/>
        </p:nvSpPr>
        <p:spPr>
          <a:xfrm rot="5400000">
            <a:off x="2438706" y="2028192"/>
            <a:ext cx="770358" cy="305095"/>
          </a:xfrm>
          <a:prstGeom prst="bentUp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9A4B31-1690-4BE3-825A-90DDFCCA317D}"/>
              </a:ext>
            </a:extLst>
          </p:cNvPr>
          <p:cNvSpPr txBox="1"/>
          <p:nvPr/>
        </p:nvSpPr>
        <p:spPr>
          <a:xfrm>
            <a:off x="2983608" y="2267627"/>
            <a:ext cx="2052416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Identify high furnace fault (ff &gt; 5) and low furnace fault  (ff &lt; 0.05) values 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EE019D4-67FC-496D-97A4-97FE44E09B7C}"/>
              </a:ext>
            </a:extLst>
          </p:cNvPr>
          <p:cNvSpPr/>
          <p:nvPr/>
        </p:nvSpPr>
        <p:spPr>
          <a:xfrm>
            <a:off x="5036024" y="2665484"/>
            <a:ext cx="665242" cy="193901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05ED3F-D82C-429A-8C03-424664DE8F4A}"/>
              </a:ext>
            </a:extLst>
          </p:cNvPr>
          <p:cNvSpPr txBox="1"/>
          <p:nvPr/>
        </p:nvSpPr>
        <p:spPr>
          <a:xfrm>
            <a:off x="5701266" y="2168533"/>
            <a:ext cx="1543368" cy="18158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Replace offending module data with the average of remaining modules at identified high fault density values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8812B35-2A3D-4493-BEDB-1D3E7FAAD5C3}"/>
              </a:ext>
            </a:extLst>
          </p:cNvPr>
          <p:cNvSpPr/>
          <p:nvPr/>
        </p:nvSpPr>
        <p:spPr>
          <a:xfrm>
            <a:off x="9480142" y="1498381"/>
            <a:ext cx="297180" cy="2971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E4E03F2-2879-4C35-A707-218C9E7D9A48}"/>
              </a:ext>
            </a:extLst>
          </p:cNvPr>
          <p:cNvSpPr/>
          <p:nvPr/>
        </p:nvSpPr>
        <p:spPr>
          <a:xfrm>
            <a:off x="4844948" y="1521668"/>
            <a:ext cx="4635193" cy="236252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rrow: Bent-Up 46">
            <a:extLst>
              <a:ext uri="{FF2B5EF4-FFF2-40B4-BE49-F238E27FC236}">
                <a16:creationId xmlns:a16="http://schemas.microsoft.com/office/drawing/2014/main" id="{0564DCAA-0C9D-4A19-8E6C-7D21F55CE9EB}"/>
              </a:ext>
            </a:extLst>
          </p:cNvPr>
          <p:cNvSpPr/>
          <p:nvPr/>
        </p:nvSpPr>
        <p:spPr>
          <a:xfrm>
            <a:off x="9337006" y="1802857"/>
            <a:ext cx="372369" cy="971224"/>
          </a:xfrm>
          <a:prstGeom prst="bentUp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089CCE-B469-4FA2-8692-36BE8B3D832C}"/>
              </a:ext>
            </a:extLst>
          </p:cNvPr>
          <p:cNvSpPr txBox="1"/>
          <p:nvPr/>
        </p:nvSpPr>
        <p:spPr>
          <a:xfrm>
            <a:off x="5139926" y="1251832"/>
            <a:ext cx="56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6AC2A2-8DC1-45DE-84C8-C4DD84E6E4A5}"/>
              </a:ext>
            </a:extLst>
          </p:cNvPr>
          <p:cNvSpPr txBox="1"/>
          <p:nvPr/>
        </p:nvSpPr>
        <p:spPr>
          <a:xfrm>
            <a:off x="658368" y="206544"/>
            <a:ext cx="9333047" cy="56938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sz="3100" b="1" dirty="0">
                <a:solidFill>
                  <a:srgbClr val="B18A3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Processing Pipeline (ISRA-5D)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591EA06-FB9E-4860-8AA8-ADBD1C8C8FED}"/>
              </a:ext>
            </a:extLst>
          </p:cNvPr>
          <p:cNvSpPr/>
          <p:nvPr/>
        </p:nvSpPr>
        <p:spPr>
          <a:xfrm>
            <a:off x="7244635" y="2603475"/>
            <a:ext cx="549004" cy="22039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FB9C5A-A50A-4570-833F-A76F3CD9C9A8}"/>
              </a:ext>
            </a:extLst>
          </p:cNvPr>
          <p:cNvSpPr txBox="1"/>
          <p:nvPr/>
        </p:nvSpPr>
        <p:spPr>
          <a:xfrm>
            <a:off x="7793639" y="2288469"/>
            <a:ext cx="1543368" cy="7386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Replace low values with the previous reading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07A1C602-E37C-437B-BB77-CC87E8585892}"/>
              </a:ext>
            </a:extLst>
          </p:cNvPr>
          <p:cNvSpPr/>
          <p:nvPr/>
        </p:nvSpPr>
        <p:spPr>
          <a:xfrm>
            <a:off x="1892822" y="1557330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B02D182-3ABB-42D3-8530-045153720B29}"/>
              </a:ext>
            </a:extLst>
          </p:cNvPr>
          <p:cNvSpPr txBox="1"/>
          <p:nvPr/>
        </p:nvSpPr>
        <p:spPr>
          <a:xfrm>
            <a:off x="839356" y="1370213"/>
            <a:ext cx="1036320" cy="11695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Isolate raw data between specified time period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174720D0-E755-471D-B8A4-023EF69CE66F}"/>
              </a:ext>
            </a:extLst>
          </p:cNvPr>
          <p:cNvSpPr/>
          <p:nvPr/>
        </p:nvSpPr>
        <p:spPr>
          <a:xfrm>
            <a:off x="9791715" y="1565348"/>
            <a:ext cx="482600" cy="16465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862" y="4203511"/>
            <a:ext cx="539115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Straight Connector 35"/>
          <p:cNvCxnSpPr>
            <a:stCxn id="41" idx="2"/>
          </p:cNvCxnSpPr>
          <p:nvPr/>
        </p:nvCxnSpPr>
        <p:spPr>
          <a:xfrm>
            <a:off x="4009816" y="3221734"/>
            <a:ext cx="835131" cy="1131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486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9</a:t>
            </a:fld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6AC2A2-8DC1-45DE-84C8-C4DD84E6E4A5}"/>
              </a:ext>
            </a:extLst>
          </p:cNvPr>
          <p:cNvSpPr txBox="1"/>
          <p:nvPr/>
        </p:nvSpPr>
        <p:spPr>
          <a:xfrm>
            <a:off x="658368" y="206544"/>
            <a:ext cx="9333047" cy="56938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sz="3100" b="1" dirty="0">
                <a:solidFill>
                  <a:srgbClr val="B18A3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Processing Pipeline (ISRA-5D)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F68E43-74AD-4E08-B142-8F1CADB76A22}"/>
              </a:ext>
            </a:extLst>
          </p:cNvPr>
          <p:cNvSpPr txBox="1"/>
          <p:nvPr/>
        </p:nvSpPr>
        <p:spPr>
          <a:xfrm>
            <a:off x="7911140" y="1537422"/>
            <a:ext cx="10871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Low pass filter</a:t>
            </a:r>
          </a:p>
        </p:txBody>
      </p:sp>
      <p:sp>
        <p:nvSpPr>
          <p:cNvPr id="38" name="Arrow: Right 116">
            <a:extLst>
              <a:ext uri="{FF2B5EF4-FFF2-40B4-BE49-F238E27FC236}">
                <a16:creationId xmlns:a16="http://schemas.microsoft.com/office/drawing/2014/main" id="{5FEF465E-2212-436E-85EF-DC67676194DA}"/>
              </a:ext>
            </a:extLst>
          </p:cNvPr>
          <p:cNvSpPr/>
          <p:nvPr/>
        </p:nvSpPr>
        <p:spPr>
          <a:xfrm>
            <a:off x="9007772" y="1679671"/>
            <a:ext cx="655952" cy="14576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rrow: Right 119">
            <a:extLst>
              <a:ext uri="{FF2B5EF4-FFF2-40B4-BE49-F238E27FC236}">
                <a16:creationId xmlns:a16="http://schemas.microsoft.com/office/drawing/2014/main" id="{EFFB69B3-A5E7-43F6-906B-D911A4D5A217}"/>
              </a:ext>
            </a:extLst>
          </p:cNvPr>
          <p:cNvSpPr/>
          <p:nvPr/>
        </p:nvSpPr>
        <p:spPr>
          <a:xfrm>
            <a:off x="1448047" y="1709663"/>
            <a:ext cx="482600" cy="16465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1EDC40-D84D-4013-8F92-B8FE8D729A9B}"/>
              </a:ext>
            </a:extLst>
          </p:cNvPr>
          <p:cNvSpPr txBox="1"/>
          <p:nvPr/>
        </p:nvSpPr>
        <p:spPr>
          <a:xfrm>
            <a:off x="1961407" y="1528689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Remove spikes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D1908B-21D3-4F8A-8394-00DE34A560F8}"/>
              </a:ext>
            </a:extLst>
          </p:cNvPr>
          <p:cNvSpPr txBox="1"/>
          <p:nvPr/>
        </p:nvSpPr>
        <p:spPr>
          <a:xfrm>
            <a:off x="2315737" y="2151192"/>
            <a:ext cx="56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1</a:t>
            </a:r>
          </a:p>
        </p:txBody>
      </p:sp>
      <p:sp>
        <p:nvSpPr>
          <p:cNvPr id="42" name="Arrow: Bent-Up 122">
            <a:extLst>
              <a:ext uri="{FF2B5EF4-FFF2-40B4-BE49-F238E27FC236}">
                <a16:creationId xmlns:a16="http://schemas.microsoft.com/office/drawing/2014/main" id="{F87AE12E-8243-43F9-81BA-255CFBB7C184}"/>
              </a:ext>
            </a:extLst>
          </p:cNvPr>
          <p:cNvSpPr/>
          <p:nvPr/>
        </p:nvSpPr>
        <p:spPr>
          <a:xfrm rot="5400000">
            <a:off x="2203977" y="2257035"/>
            <a:ext cx="657860" cy="276860"/>
          </a:xfrm>
          <a:prstGeom prst="bentUp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F4EF93-0F1D-408F-B125-F069E995EA9B}"/>
              </a:ext>
            </a:extLst>
          </p:cNvPr>
          <p:cNvSpPr txBox="1"/>
          <p:nvPr/>
        </p:nvSpPr>
        <p:spPr>
          <a:xfrm>
            <a:off x="2713883" y="2426103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High pass filter</a:t>
            </a:r>
          </a:p>
        </p:txBody>
      </p:sp>
      <p:sp>
        <p:nvSpPr>
          <p:cNvPr id="44" name="Arrow: Right 124">
            <a:extLst>
              <a:ext uri="{FF2B5EF4-FFF2-40B4-BE49-F238E27FC236}">
                <a16:creationId xmlns:a16="http://schemas.microsoft.com/office/drawing/2014/main" id="{558D7FE3-2773-47F4-9826-F43EB45C6879}"/>
              </a:ext>
            </a:extLst>
          </p:cNvPr>
          <p:cNvSpPr/>
          <p:nvPr/>
        </p:nvSpPr>
        <p:spPr>
          <a:xfrm>
            <a:off x="3757187" y="2630249"/>
            <a:ext cx="483871" cy="140413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FF5948-B337-4ABA-AEC2-48AE7D606385}"/>
                  </a:ext>
                </a:extLst>
              </p:cNvPr>
              <p:cNvSpPr txBox="1"/>
              <p:nvPr/>
            </p:nvSpPr>
            <p:spPr>
              <a:xfrm>
                <a:off x="4255662" y="2426103"/>
                <a:ext cx="1137920" cy="95410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/>
                  <a:t>Outlier definition</a:t>
                </a:r>
              </a:p>
              <a:p>
                <a:pPr algn="ctr"/>
                <a:r>
                  <a:rPr lang="en-GB" sz="1400" dirty="0"/>
                  <a:t>Faut density &gt; 3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FF5948-B337-4ABA-AEC2-48AE7D60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662" y="2426103"/>
                <a:ext cx="1137920" cy="954107"/>
              </a:xfrm>
              <a:prstGeom prst="rect">
                <a:avLst/>
              </a:prstGeom>
              <a:blipFill rotWithShape="1">
                <a:blip r:embed="rId2"/>
                <a:stretch>
                  <a:fillRect r="-1563" b="-372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F9E955A3-AE03-4E35-A143-0379F4BC3CF4}"/>
              </a:ext>
            </a:extLst>
          </p:cNvPr>
          <p:cNvSpPr/>
          <p:nvPr/>
        </p:nvSpPr>
        <p:spPr>
          <a:xfrm>
            <a:off x="7088781" y="1656857"/>
            <a:ext cx="297180" cy="2971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rrow: Right 127">
            <a:extLst>
              <a:ext uri="{FF2B5EF4-FFF2-40B4-BE49-F238E27FC236}">
                <a16:creationId xmlns:a16="http://schemas.microsoft.com/office/drawing/2014/main" id="{C8933D4E-BB1D-41AD-AF49-0047CE14D7AE}"/>
              </a:ext>
            </a:extLst>
          </p:cNvPr>
          <p:cNvSpPr/>
          <p:nvPr/>
        </p:nvSpPr>
        <p:spPr>
          <a:xfrm>
            <a:off x="2997727" y="1707971"/>
            <a:ext cx="4081542" cy="18301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Arrow: Bent-Up 128">
            <a:extLst>
              <a:ext uri="{FF2B5EF4-FFF2-40B4-BE49-F238E27FC236}">
                <a16:creationId xmlns:a16="http://schemas.microsoft.com/office/drawing/2014/main" id="{80C99A5A-5505-42FB-8A5E-2113B1B4E373}"/>
              </a:ext>
            </a:extLst>
          </p:cNvPr>
          <p:cNvSpPr/>
          <p:nvPr/>
        </p:nvSpPr>
        <p:spPr>
          <a:xfrm>
            <a:off x="6928735" y="1961333"/>
            <a:ext cx="389279" cy="780721"/>
          </a:xfrm>
          <a:prstGeom prst="bentUp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45D866-D2CE-40C2-AC27-629D2CFDB74E}"/>
              </a:ext>
            </a:extLst>
          </p:cNvPr>
          <p:cNvSpPr txBox="1"/>
          <p:nvPr/>
        </p:nvSpPr>
        <p:spPr>
          <a:xfrm>
            <a:off x="3007239" y="1464014"/>
            <a:ext cx="56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0</a:t>
            </a:r>
          </a:p>
        </p:txBody>
      </p:sp>
      <p:sp>
        <p:nvSpPr>
          <p:cNvPr id="50" name="Arrow: Right 130">
            <a:extLst>
              <a:ext uri="{FF2B5EF4-FFF2-40B4-BE49-F238E27FC236}">
                <a16:creationId xmlns:a16="http://schemas.microsoft.com/office/drawing/2014/main" id="{2091EE70-A265-472E-A7B7-BE271BCD16CE}"/>
              </a:ext>
            </a:extLst>
          </p:cNvPr>
          <p:cNvSpPr/>
          <p:nvPr/>
        </p:nvSpPr>
        <p:spPr>
          <a:xfrm>
            <a:off x="7388697" y="1711138"/>
            <a:ext cx="482600" cy="16465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E40330-34E4-48A8-B36F-B7EF3D58DACF}"/>
              </a:ext>
            </a:extLst>
          </p:cNvPr>
          <p:cNvSpPr txBox="1"/>
          <p:nvPr/>
        </p:nvSpPr>
        <p:spPr>
          <a:xfrm>
            <a:off x="5790815" y="2423833"/>
            <a:ext cx="11379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Remove outliers</a:t>
            </a:r>
          </a:p>
        </p:txBody>
      </p:sp>
      <p:sp>
        <p:nvSpPr>
          <p:cNvPr id="67" name="Arrow: Right 133">
            <a:extLst>
              <a:ext uri="{FF2B5EF4-FFF2-40B4-BE49-F238E27FC236}">
                <a16:creationId xmlns:a16="http://schemas.microsoft.com/office/drawing/2014/main" id="{5A584EDA-1AD5-422B-927D-F01176E93483}"/>
              </a:ext>
            </a:extLst>
          </p:cNvPr>
          <p:cNvSpPr/>
          <p:nvPr/>
        </p:nvSpPr>
        <p:spPr>
          <a:xfrm>
            <a:off x="5417748" y="2595981"/>
            <a:ext cx="339414" cy="15838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HP\Desktop\Figure_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5" t="9201" r="8582" b="11400"/>
          <a:stretch/>
        </p:blipFill>
        <p:spPr bwMode="auto">
          <a:xfrm>
            <a:off x="5601772" y="3233906"/>
            <a:ext cx="5705855" cy="291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92140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54465209625D4CB369453FB2E2B467" ma:contentTypeVersion="6" ma:contentTypeDescription="Create a new document." ma:contentTypeScope="" ma:versionID="f2f955f05461eb9b22d7b185a228daa3">
  <xsd:schema xmlns:xsd="http://www.w3.org/2001/XMLSchema" xmlns:xs="http://www.w3.org/2001/XMLSchema" xmlns:p="http://schemas.microsoft.com/office/2006/metadata/properties" xmlns:ns2="c6535d9a-7d45-4ead-bb0b-dea21fd11d16" targetNamespace="http://schemas.microsoft.com/office/2006/metadata/properties" ma:root="true" ma:fieldsID="7e7f3b8bac52a1123316c2ba2a559409" ns2:_="">
    <xsd:import namespace="c6535d9a-7d45-4ead-bb0b-dea21fd11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35d9a-7d45-4ead-bb0b-dea21fd11d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A7CF59-A7AF-476B-A3D2-2ABD24B0B5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535d9a-7d45-4ead-bb0b-dea21fd11d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1EC74E-BCA9-4ADE-8A96-153DC1193A29}">
  <ds:schemaRefs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6535d9a-7d45-4ead-bb0b-dea21fd11d16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C49DF4B-3BA3-4372-804A-3BF851B9F0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845</Words>
  <Application>Microsoft Office PowerPoint</Application>
  <PresentationFormat>Widescreen</PresentationFormat>
  <Paragraphs>137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2_Office Theme</vt:lpstr>
      <vt:lpstr>3_Office Theme</vt:lpstr>
      <vt:lpstr>NSG Pilkington – University of Liverpool Machine Learning Project:  07/07/2021</vt:lpstr>
      <vt:lpstr>Today</vt:lpstr>
      <vt:lpstr>Predictions with Uncertain Inputs</vt:lpstr>
      <vt:lpstr>Predictions with Uncertain Inputs</vt:lpstr>
      <vt:lpstr>Predictions with Uncertain Inputs</vt:lpstr>
      <vt:lpstr>ISRA 5D</vt:lpstr>
      <vt:lpstr>ISRA 5D</vt:lpstr>
      <vt:lpstr>PowerPoint Presentation</vt:lpstr>
      <vt:lpstr>PowerPoint Presentation</vt:lpstr>
      <vt:lpstr>ISRA 5D</vt:lpstr>
      <vt:lpstr>ISRA 5D</vt:lpstr>
      <vt:lpstr>ISRA-5D: Predictions with Uncertain Inputs</vt:lpstr>
      <vt:lpstr>ISRA-5D: Predictions with Uncertain Inputs</vt:lpstr>
      <vt:lpstr>Predictions with Uncertain Inputs</vt:lpstr>
      <vt:lpstr>Predictions with Uncertain Inputs</vt:lpstr>
      <vt:lpstr>Predictions with Uncertain Inputs</vt:lpstr>
      <vt:lpstr>Predictions with Uncertain Inputs</vt:lpstr>
      <vt:lpstr>Next Steps</vt:lpstr>
      <vt:lpstr>Thank you for your attention.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NSG Pilkington – University of Liverpool Machine Learning Project:  25/11/2020</dc:title>
  <dc:creator>Diego Echeverria</dc:creator>
  <cp:lastModifiedBy>Diego Echeverria</cp:lastModifiedBy>
  <cp:revision>1578</cp:revision>
  <dcterms:created xsi:type="dcterms:W3CDTF">2020-12-01T17:36:12Z</dcterms:created>
  <dcterms:modified xsi:type="dcterms:W3CDTF">2021-07-06T18:32:07Z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0x0101005754465209625D4CB369453FB2E2B467</vt:lpwstr>
  </property>
</Properties>
</file>